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🚀 AI Enablement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FFFFFF"/>
                </a:solidFill>
              </a:defRPr>
            </a:pPr>
            <a:r>
              <a:t>Enterprise-Wide AI Program for Medium-Sized Business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/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⚖️ Governance &amp; Ethics Framework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97280" y="1554480"/>
            <a:ext cx="694944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🔒 Data Privacy &amp; Security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No sensitive data in public LLMs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Enterprise tools with data residency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Regular security audits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Clear data classification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97280" y="2468880"/>
            <a:ext cx="694944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🔒 Responsible AI Guidelines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Human-in-the-loop for critical decisions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Bias detection &amp; mitigation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Explainability requirements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Regular ethics reviews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97280" y="3383280"/>
            <a:ext cx="694944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🔒 Usage Policies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Acceptable use policy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Attribution requirements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Cost management rules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Compliance with regulations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97280" y="4297680"/>
            <a:ext cx="694944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🔒 Quality Standards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Output validation process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Accuracy requirements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Review protocols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Version control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97280" y="5212080"/>
            <a:ext cx="694944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🔒 Access Control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Role-based permissions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Audit logging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Regular access reviews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Offboarding procedures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🔄 Change Management Strategy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3840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1. Communication Strategy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Monthly all-hands updates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Department-specific sessions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Success story showcase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Transparent metrics dashboard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2. Stakeholder Management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Executive steering committee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Department champion network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Regular feedback loops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Address concerns proactively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3. Incentive Structure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Recognize early adopters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Gamify learning (certifications)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Tie to performance reviews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Celebrate team wins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463040"/>
            <a:ext cx="365760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4. Handling Resistance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Identify concerns early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1-on-1 coaching sessions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Show quick wins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Provide support resources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5. Adoption Metrics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Tool usage rates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Training completion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User satisfaction scores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   • Business impact metrics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Target: 80% adoption in 12 months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Success Indicators: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✓ &gt;70% trained employees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✓ &gt;60% active monthly users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✓ &gt;4/5 satisfaction score</a:t>
            </a:r>
          </a:p>
          <a:p>
            <a:pPr>
              <a:spcBef>
                <a:spcPts val="500"/>
              </a:spcBef>
              <a:defRPr sz="1300">
                <a:solidFill>
                  <a:srgbClr val="333333"/>
                </a:solidFill>
              </a:defRPr>
            </a:pPr>
            <a:r>
              <a:t>✓ Measurable time savings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📈 ROI Measurement Framework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554480"/>
            <a:ext cx="3657600" cy="2103120"/>
          </a:xfrm>
          <a:prstGeom prst="roundRect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Efficiency Metrics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Time saved per employee/week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Tasks automated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Processes streamlined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Target: 20-30% time savings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1554480"/>
            <a:ext cx="3657600" cy="210312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Financial Metrics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Cost per AI interaction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Labor cost reduction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Revenue per employee increase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Target: 3-5x ROI in 18 months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3840480"/>
            <a:ext cx="3657600" cy="210312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Quality Metrics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Error rate reduction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Customer satisfaction improvement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Output quality scores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Target: 25% quality improvement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3840480"/>
            <a:ext cx="3657600" cy="210312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Adoption Metrics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Active users %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Tools utilized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• Training completion</a:t>
            </a:r>
          </a:p>
          <a:p>
            <a:pPr algn="ctr">
              <a:defRPr sz="1200" b="0">
                <a:solidFill>
                  <a:srgbClr val="FFFFFF"/>
                </a:solidFill>
              </a:defRPr>
            </a:pPr>
            <a:r>
              <a:t>Target: 80% active adoption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💰 18-Month Budget Breakdown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554480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Personnel (AI CoE Team): $1.2M - $2.0M | 5-7 FTEs @ $180K-$280K/year avg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194560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LLM API Costs: $200K - $500K | Enterprise ChatGPT, Claude, etc.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2834639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Tools &amp; Software: $150K - $300K | GitHub Copilot, specialized tools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474720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Infrastructure: $100K - $250K | Cloud, vector DB, monitoring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4114800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Training &amp; Development: $100K - $200K | External trainers, materials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4754880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Consulting &amp; Advisory: $150K - $300K | Strategy, best practices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5394960"/>
            <a:ext cx="7315200" cy="54864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0">
                <a:solidFill>
                  <a:srgbClr val="333333"/>
                </a:solidFill>
              </a:defRPr>
            </a:pPr>
            <a:r>
              <a:t>Contingency (15%): $150K - $500K | Unknown unknowns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6217920"/>
            <a:ext cx="7315200" cy="548640"/>
          </a:xfrm>
          <a:prstGeom prst="roundRect">
            <a:avLst/>
          </a:prstGeom>
          <a:solidFill>
            <a:srgbClr val="667EE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FFFFFF"/>
                </a:solidFill>
              </a:defRPr>
            </a:pPr>
            <a:r>
              <a:t>TOTAL INVESTMENT: $2.0M - $5.0M | Over 18 months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⚠️ Risk Management &amp; Mitigation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554480"/>
            <a:ext cx="7315200" cy="822960"/>
          </a:xfrm>
          <a:prstGeom prst="roundRect">
            <a:avLst/>
          </a:prstGeom>
          <a:solidFill>
            <a:srgbClr val="F8F9FA"/>
          </a:solidFill>
          <a:ln w="38100">
            <a:solidFill>
              <a:srgbClr val="DC35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Low Adoption [Risk: High]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Mitigation: • Strong change management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Executive sponsorship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Quick wins showcase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Incentive programs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468880"/>
            <a:ext cx="7315200" cy="822960"/>
          </a:xfrm>
          <a:prstGeom prst="roundRect">
            <a:avLst/>
          </a:prstGeom>
          <a:solidFill>
            <a:srgbClr val="F8F9FA"/>
          </a:solidFill>
          <a:ln w="38100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Security Breach [Risk: Medium]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Mitigation: • Enterprise-grade tools only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Regular security audits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Clear usage policies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Employee training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383280"/>
            <a:ext cx="7315200" cy="822960"/>
          </a:xfrm>
          <a:prstGeom prst="roundRect">
            <a:avLst/>
          </a:prstGeom>
          <a:solidFill>
            <a:srgbClr val="F8F9FA"/>
          </a:solidFill>
          <a:ln w="38100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Cost Overruns [Risk: Medium]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Mitigation: • Phased budgeting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Monthly cost reviews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Usage monitoring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Vendor negotiations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4297680"/>
            <a:ext cx="7315200" cy="822960"/>
          </a:xfrm>
          <a:prstGeom prst="roundRect">
            <a:avLst/>
          </a:prstGeom>
          <a:solidFill>
            <a:srgbClr val="F8F9FA"/>
          </a:solidFill>
          <a:ln w="38100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Skill Gap [Risk: Medium]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Mitigation: • Comprehensive training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External expertise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Partnerships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Phased complexity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5212080"/>
            <a:ext cx="7315200" cy="822960"/>
          </a:xfrm>
          <a:prstGeom prst="roundRect">
            <a:avLst/>
          </a:prstGeom>
          <a:solidFill>
            <a:srgbClr val="F8F9FA"/>
          </a:solidFill>
          <a:ln w="381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333333"/>
                </a:solidFill>
              </a:defRPr>
            </a:pPr>
            <a:r>
              <a:t>⚠️ Regulatory Issues [Risk: Low]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Mitigation: • Legal review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Compliance team involvement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Industry benchmarking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Proactive policies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💡 Priority Use Case Portfolio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5544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🎧 Customer Support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AI chatbot, ticket routing, sentiment analysis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High impact, quick win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15544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📈 Sales Enablement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Lead scoring, email generation, proposal drafts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Revenue driver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4688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⚙️ Engineering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Code completion, PR reviews, documentation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Productivity boost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0" y="24688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📢 Marketing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Content creation, campaign ideation, A/B testing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Creative leverage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3832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👥 HR &amp; Recruiting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Resume screening, interview prep, onboarding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Scaling hiring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0" y="33832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💰 Finance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Invoice processing, expense categorization, reporting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Accuracy + speed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2976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⚖️ Legal &amp; Compliance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Contract review, risk assessment, research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Risk reduction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0" y="4297680"/>
            <a:ext cx="3657600" cy="82296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🔧 Operations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Process optimization, demand forecasting, scheduling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💪 Efficiency gains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🏆 Success Story: Customer Support AI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463040"/>
            <a:ext cx="7315200" cy="1097280"/>
          </a:xfrm>
          <a:prstGeom prst="roundRect">
            <a:avLst/>
          </a:prstGeom>
          <a:solidFill>
            <a:srgbClr val="FFF3E0"/>
          </a:solidFill>
          <a:ln w="25400">
            <a:solidFill>
              <a:srgbClr val="FF98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🚨 Challenge: Support team overwhelmed with 500+ daily tickets, 24hr response time, customer satisfaction declining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743200"/>
            <a:ext cx="7315200" cy="1097280"/>
          </a:xfrm>
          <a:prstGeom prst="roundRect">
            <a:avLst/>
          </a:prstGeom>
          <a:solidFill>
            <a:srgbClr val="E8F5E9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✅ Solution: Deployed AI chatbot for tier-1 support, agent-assist for complex tickets, automated ticket routing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114800"/>
            <a:ext cx="6400800" cy="2103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📊 Results (3 months):</a:t>
            </a:r>
          </a:p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• 60% of tickets handled by AI (no human needed)</a:t>
            </a:r>
          </a:p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• Response time: 24hr → 2hr average</a:t>
            </a:r>
          </a:p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• Customer satisfaction: 3.2 → 4.5/5</a:t>
            </a:r>
          </a:p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• Support team capacity freed for complex issues</a:t>
            </a:r>
          </a:p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• $150K annual savings</a:t>
            </a:r>
          </a:p>
          <a:p>
            <a:pPr>
              <a:spcBef>
                <a:spcPts val="800"/>
              </a:spcBef>
              <a:defRPr sz="1500">
                <a:solidFill>
                  <a:srgbClr val="333333"/>
                </a:solidFill>
              </a:defRPr>
            </a:pPr>
            <a:r>
              <a:t>• ROI: 4.5x in first year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⭐ Critical Success Factors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645920"/>
            <a:ext cx="694944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1. Executive Sponsorship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CEO must champion the initiative publicly and consistently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2. Grassroots Adoption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Bottom-up enthusiasm drives usage; top-down mandates fail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3. Quick Wins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Show value in first 90 days to build momentum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4. Continuous Learning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AI evolves fast; training never stops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5. Measure, Measure, Measure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Data-driven decisions trump opinions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6. Safety Guardrails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Governance prevents disasters; don't skip it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7. Celebrate Success</a:t>
            </a:r>
          </a:p>
          <a:p>
            <a:pPr>
              <a:spcBef>
                <a:spcPts val="800"/>
              </a:spcBef>
              <a:defRPr sz="1600">
                <a:solidFill>
                  <a:srgbClr val="333333"/>
                </a:solidFill>
              </a:defRPr>
            </a:pPr>
            <a:r>
              <a:t>   Recognition fuels continued innovation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🗓️ 18-Month Roadmap at a Glance</a:t>
            </a:r>
          </a:p>
        </p:txBody>
      </p:sp>
      <p:sp>
        <p:nvSpPr>
          <p:cNvPr id="3" name="Oval 2"/>
          <p:cNvSpPr/>
          <p:nvPr/>
        </p:nvSpPr>
        <p:spPr>
          <a:xfrm>
            <a:off x="1097280" y="1828800"/>
            <a:ext cx="1097280" cy="457200"/>
          </a:xfrm>
          <a:prstGeom prst="ellipse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1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560320" y="182880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Form AI CoE</a:t>
            </a:r>
          </a:p>
        </p:txBody>
      </p:sp>
      <p:sp>
        <p:nvSpPr>
          <p:cNvPr id="5" name="Oval 4"/>
          <p:cNvSpPr/>
          <p:nvPr/>
        </p:nvSpPr>
        <p:spPr>
          <a:xfrm>
            <a:off x="1097280" y="2423160"/>
            <a:ext cx="1097280" cy="457200"/>
          </a:xfrm>
          <a:prstGeom prst="ellipse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560320" y="242316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Complete assessment</a:t>
            </a:r>
          </a:p>
        </p:txBody>
      </p:sp>
      <p:sp>
        <p:nvSpPr>
          <p:cNvPr id="7" name="Oval 6"/>
          <p:cNvSpPr/>
          <p:nvPr/>
        </p:nvSpPr>
        <p:spPr>
          <a:xfrm>
            <a:off x="1097280" y="3017520"/>
            <a:ext cx="1097280" cy="457200"/>
          </a:xfrm>
          <a:prstGeom prst="ellipse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60320" y="301752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Launch training</a:t>
            </a:r>
          </a:p>
        </p:txBody>
      </p:sp>
      <p:sp>
        <p:nvSpPr>
          <p:cNvPr id="9" name="Oval 8"/>
          <p:cNvSpPr/>
          <p:nvPr/>
        </p:nvSpPr>
        <p:spPr>
          <a:xfrm>
            <a:off x="1097280" y="3611879"/>
            <a:ext cx="1097280" cy="457200"/>
          </a:xfrm>
          <a:prstGeom prst="ellipse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60320" y="3611879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764B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50% adoption</a:t>
            </a:r>
          </a:p>
        </p:txBody>
      </p:sp>
      <p:sp>
        <p:nvSpPr>
          <p:cNvPr id="11" name="Oval 10"/>
          <p:cNvSpPr/>
          <p:nvPr/>
        </p:nvSpPr>
        <p:spPr>
          <a:xfrm>
            <a:off x="1097280" y="4206240"/>
            <a:ext cx="1097280" cy="457200"/>
          </a:xfrm>
          <a:prstGeom prst="ellipse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9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60320" y="420624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764B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All departments enabled</a:t>
            </a:r>
          </a:p>
        </p:txBody>
      </p:sp>
      <p:sp>
        <p:nvSpPr>
          <p:cNvPr id="13" name="Oval 12"/>
          <p:cNvSpPr/>
          <p:nvPr/>
        </p:nvSpPr>
        <p:spPr>
          <a:xfrm>
            <a:off x="1097280" y="4800600"/>
            <a:ext cx="1097280" cy="457200"/>
          </a:xfrm>
          <a:prstGeom prst="ellipse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12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560320" y="480060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80% adoption target</a:t>
            </a:r>
          </a:p>
        </p:txBody>
      </p:sp>
      <p:sp>
        <p:nvSpPr>
          <p:cNvPr id="15" name="Oval 14"/>
          <p:cNvSpPr/>
          <p:nvPr/>
        </p:nvSpPr>
        <p:spPr>
          <a:xfrm>
            <a:off x="1097280" y="5394960"/>
            <a:ext cx="1097280" cy="457200"/>
          </a:xfrm>
          <a:prstGeom prst="ellipse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15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560320" y="539496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43E9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Measurable ROI</a:t>
            </a:r>
          </a:p>
        </p:txBody>
      </p:sp>
      <p:sp>
        <p:nvSpPr>
          <p:cNvPr id="17" name="Oval 16"/>
          <p:cNvSpPr/>
          <p:nvPr/>
        </p:nvSpPr>
        <p:spPr>
          <a:xfrm>
            <a:off x="1097280" y="5989320"/>
            <a:ext cx="1097280" cy="457200"/>
          </a:xfrm>
          <a:prstGeom prst="ellipse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Month 18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560320" y="5989320"/>
            <a:ext cx="5486400" cy="4572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>
                <a:solidFill>
                  <a:srgbClr val="333333"/>
                </a:solidFill>
              </a:defRPr>
            </a:pPr>
            <a:r>
              <a:t>AI-first organization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🚀 Immediate Next Steps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554480"/>
            <a:ext cx="7315200" cy="10058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Week 1-2: Leadership Alignment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Present to executive team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Secure budget approval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Identify executive sponsor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Form steering committee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697480"/>
            <a:ext cx="7315200" cy="10058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Week 3-4: Team Formation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Hire AI Program Manager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Identify department champions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Establish AI CoE charter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Set up communication channels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840480"/>
            <a:ext cx="7315200" cy="10058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Week 5-8: Foundation Building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Conduct needs assessment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Select initial tools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Design training curriculum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Draft governance policies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4983480"/>
            <a:ext cx="7315200" cy="10058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Week 9-12: Launch Phase 1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Deploy first tools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Run pilot training sessions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Monitor early adoption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Gather feedback for iteration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📊 Executive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🎯 Vision: Become an AI-first organization within 18 months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💡 Opportunity: AI can drive 30-40% efficiency gains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📈 Approach: Phased rollout with quick wins and long-term transformation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👥 Investment: $2M-$5M over 18 months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⏱️ Timeline: 4 phases from foundation to optimization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🎖️ Success Metrics: Adoption rate, cost savings, employee satisfaction</a:t>
            </a: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</a:p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⚡ Critical Success Factor: Executive sponsorship + grassroots adoption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Aft>
                <a:spcPts val="1500"/>
              </a:spcAft>
              <a:defRPr sz="2800" b="1">
                <a:solidFill>
                  <a:srgbClr val="FFFFFF"/>
                </a:solidFill>
              </a:defRPr>
            </a:pPr>
            <a:r>
              <a:t>The AI revolution is here.</a:t>
            </a:r>
          </a:p>
          <a:p>
            <a:pPr algn="ctr">
              <a:spcAft>
                <a:spcPts val="1500"/>
              </a:spcAft>
              <a:defRPr sz="2800" b="1">
                <a:solidFill>
                  <a:srgbClr val="FFFFFF"/>
                </a:solidFill>
              </a:defRPr>
            </a:pPr>
          </a:p>
          <a:p>
            <a:pPr algn="ctr">
              <a:spcAft>
                <a:spcPts val="1500"/>
              </a:spcAft>
              <a:defRPr sz="2800" b="1">
                <a:solidFill>
                  <a:srgbClr val="FFFFFF"/>
                </a:solidFill>
              </a:defRPr>
            </a:pPr>
            <a:r>
              <a:t>The question isn't whether to adopt AI,</a:t>
            </a:r>
          </a:p>
          <a:p>
            <a:pPr algn="ctr">
              <a:spcAft>
                <a:spcPts val="1500"/>
              </a:spcAft>
              <a:defRPr sz="2800" b="1">
                <a:solidFill>
                  <a:srgbClr val="FFFFFF"/>
                </a:solidFill>
              </a:defRPr>
            </a:pPr>
            <a:r>
              <a:t>but how fast we can move.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4389120"/>
            <a:ext cx="5486400" cy="1371600"/>
          </a:xfrm>
          <a:prstGeom prst="roundRect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Let's build the future together.</a:t>
            </a:r>
          </a:p>
          <a:p>
            <a:pPr algn="ctr">
              <a:defRPr sz="2200" b="1">
                <a:solidFill>
                  <a:srgbClr val="FFFFFF"/>
                </a:solidFill>
              </a:defRPr>
            </a:pPr>
          </a:p>
          <a:p>
            <a:pPr algn="ctr">
              <a:defRPr sz="2200" b="1">
                <a:solidFill>
                  <a:srgbClr val="FFFFFF"/>
                </a:solidFill>
              </a:defRPr>
            </a:pPr>
            <a:r>
              <a:t>📧 Ready to start? Let's talk next steps.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🌟 Why AI Matters Now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645920"/>
            <a:ext cx="73152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🔥 Competitive Pressure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Competitors are moving fast. Late adopters risk obsolescence.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2423160"/>
            <a:ext cx="73152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🔥 Talent Expectations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Top talent expects AI tools. It's a recruiting/retention factor.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3200400"/>
            <a:ext cx="73152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🔥 Efficiency Crisis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Manual processes can't scale with growth ambitions.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977639"/>
            <a:ext cx="73152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🔥 Customer Demands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Customers expect instant, personalized, 24/7 service.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4754879"/>
            <a:ext cx="73152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🔥 Cost Inflation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Labor costs rising. AI offers sustainable cost structure.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5532119"/>
            <a:ext cx="731520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400" b="1">
                <a:solidFill>
                  <a:srgbClr val="333333"/>
                </a:solidFill>
              </a:defRPr>
            </a:pPr>
            <a:r>
              <a:t>🔥 Innovation Imperative</a:t>
            </a:r>
          </a:p>
          <a:p>
            <a:pPr>
              <a:defRPr sz="1100" b="0">
                <a:solidFill>
                  <a:srgbClr val="333333"/>
                </a:solidFill>
              </a:defRPr>
            </a:pPr>
            <a:r>
              <a:t>New business models only possible with AI capabilities.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📍 Current State Assessment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772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333333"/>
                </a:solidFill>
              </a:defRPr>
            </a:pPr>
            <a:r>
              <a:t>Most medium-sized companies are at Level 1-2. Our goal: Level 4 within 18 months.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97280" y="2103120"/>
            <a:ext cx="694944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0">
                <a:solidFill>
                  <a:srgbClr val="333333"/>
                </a:solidFill>
              </a:defRPr>
            </a:pPr>
            <a:r>
              <a:t>Level 1: Ad-hoc: Individual employees using ChatGPT | 🔴 High Risk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097280" y="2926079"/>
            <a:ext cx="694944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0">
                <a:solidFill>
                  <a:srgbClr val="333333"/>
                </a:solidFill>
              </a:defRPr>
            </a:pPr>
            <a:r>
              <a:t>Level 2: Experimental: Pilot projects, no strategy | 🟡 Some Progress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97280" y="3749039"/>
            <a:ext cx="694944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0">
                <a:solidFill>
                  <a:srgbClr val="333333"/>
                </a:solidFill>
              </a:defRPr>
            </a:pPr>
            <a:r>
              <a:t>Level 3: Systematic: Defined strategy, dedicated team | 🟢 Good Foundation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97280" y="4572000"/>
            <a:ext cx="6949440" cy="685800"/>
          </a:xfrm>
          <a:prstGeom prst="roundRect">
            <a:avLst/>
          </a:prstGeom>
          <a:solidFill>
            <a:srgbClr val="43E97B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Level 4: Optimized: AI-first culture, measurable ROI | ⭐ Target State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97280" y="5394960"/>
            <a:ext cx="6949440" cy="68580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0">
                <a:solidFill>
                  <a:srgbClr val="333333"/>
                </a:solidFill>
              </a:defRPr>
            </a:pPr>
            <a:r>
              <a:t>Level 5: Leading: Industry benchmark, innovation | 🚀 Aspiration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🎯 Our AI Enablement Vision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463040"/>
            <a:ext cx="7315200" cy="109728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i="1">
                <a:solidFill>
                  <a:srgbClr val="FFFFFF"/>
                </a:solidFill>
              </a:defRPr>
            </a:pPr>
            <a:r>
              <a:t>"Every employee empowered with AI tools to work smarter, faster, and more creatively - driving measurable business impact while maintaining human oversight and ethical standards."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926080"/>
            <a:ext cx="640080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1500"/>
              </a:spcBef>
              <a:defRPr sz="1800">
                <a:solidFill>
                  <a:srgbClr val="333333"/>
                </a:solidFill>
              </a:defRPr>
            </a:pPr>
            <a:r>
              <a:t>🎓 Education &amp; Training: Every employee AI-literate</a:t>
            </a:r>
          </a:p>
          <a:p>
            <a:pPr>
              <a:spcBef>
                <a:spcPts val="1500"/>
              </a:spcBef>
              <a:defRPr sz="1800">
                <a:solidFill>
                  <a:srgbClr val="333333"/>
                </a:solidFill>
              </a:defRPr>
            </a:pPr>
            <a:r>
              <a:t>🛠️ Tools &amp; Infrastructure: Enterprise-grade AI platform</a:t>
            </a:r>
          </a:p>
          <a:p>
            <a:pPr>
              <a:spcBef>
                <a:spcPts val="1500"/>
              </a:spcBef>
              <a:defRPr sz="1800">
                <a:solidFill>
                  <a:srgbClr val="333333"/>
                </a:solidFill>
              </a:defRPr>
            </a:pPr>
            <a:r>
              <a:t>🤝 Governance &amp; Ethics: Responsible AI framework</a:t>
            </a:r>
          </a:p>
          <a:p>
            <a:pPr>
              <a:spcBef>
                <a:spcPts val="1500"/>
              </a:spcBef>
              <a:defRPr sz="1800">
                <a:solidFill>
                  <a:srgbClr val="333333"/>
                </a:solidFill>
              </a:defRPr>
            </a:pPr>
            <a:r>
              <a:t>📊 Measurement &amp; ROI: Data-driven decision making</a:t>
            </a:r>
          </a:p>
          <a:p>
            <a:pPr>
              <a:spcBef>
                <a:spcPts val="1500"/>
              </a:spcBef>
              <a:defRPr sz="1800">
                <a:solidFill>
                  <a:srgbClr val="333333"/>
                </a:solidFill>
              </a:defRPr>
            </a:pPr>
            <a:r>
              <a:t>🚀 Innovation Culture: Experimentation encouraged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667EEA"/>
                </a:solidFill>
              </a:defRPr>
            </a:pPr>
            <a:r>
              <a:t>📅 Phased Rollout Plan (18 Months)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463040"/>
            <a:ext cx="7680960" cy="109728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Phase 1: Foundation (Months 1-3)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Form AI Center of Excellence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Conduct needs assessment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Select tools &amp; vendors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Launch training program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Quick wins: ChatGPT Enterprise, Copilot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697480"/>
            <a:ext cx="7680960" cy="109728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Phase 2: Expansion (Months 4-9)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Deploy department-specific AI tools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Build internal AI agents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Establish governance policies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Scale training programs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Measure early ROI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3931920"/>
            <a:ext cx="7680960" cy="1097280"/>
          </a:xfrm>
          <a:prstGeom prst="roundRect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Phase 3: Integration (Months 10-15)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Integrate AI across workflows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Advanced use cases (custom agents)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Expand to all departments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Refine governance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Show measurable impact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5166360"/>
            <a:ext cx="7680960" cy="1097280"/>
          </a:xfrm>
          <a:prstGeom prst="round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Phase 4: Optimization (Months 16-18)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Optimize based on data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Innovation showcase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External benchmarking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Plan for continuous improvement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Celebrate successes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🚀 Phase 1: Foundation (Months 1-3)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463040"/>
            <a:ext cx="384048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Key Activities: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1. Form AI CoE Team: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AI Program Manager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2-3 AI Engineers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Change Management Lead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Data/Security Specialist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2. Needs Assessment: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Survey all departments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Identify pain points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Prioritize use cases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3. Tool Selection: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ChatGPT Enterprise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GitHub Copilot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   • Department-specific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463040"/>
            <a:ext cx="3657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Deliverables: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✅ AI CoE established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✅ Needs assessment report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✅ Tool selection document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✅ Training curriculum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✅ Governance framework draft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✅ Budget approval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Quick Wins: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• Email summarization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• Meeting transcription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• Code completion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• Content generation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• Customer support assist</a:t>
            </a: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</a:p>
          <a:p>
            <a:pPr>
              <a:spcBef>
                <a:spcPts val="400"/>
              </a:spcBef>
              <a:defRPr sz="1300">
                <a:solidFill>
                  <a:srgbClr val="333333"/>
                </a:solidFill>
              </a:defRPr>
            </a:pPr>
            <a:r>
              <a:t>Investment: $150K-$300K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👥 AI Center of Excellence: Team Structure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1463040"/>
            <a:ext cx="7498079" cy="7315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👤 Executive Sponsor (CEO/CTO) (1 person (10% time))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Strategic alignment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Budget approval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Remove blockers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22960" y="2286000"/>
            <a:ext cx="7498079" cy="7315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👤 AI Program Manager (1 FTE)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Overall program management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Stakeholder coordination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Reporting &amp; metrics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3108960"/>
            <a:ext cx="7498079" cy="7315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👤 AI Engineers/Architects (2-3 FTEs)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Technical implementation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Agent development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Integration 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3931920"/>
            <a:ext cx="7498079" cy="7315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👤 Change Management Lead (1 FTE)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Training programs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Adoption strategy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754880"/>
            <a:ext cx="7498079" cy="7315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👤 Data/Security Specialist (0.5 FTE)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Governance policies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Security compliance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Data management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5577840"/>
            <a:ext cx="7498079" cy="73152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100" b="1">
                <a:solidFill>
                  <a:srgbClr val="333333"/>
                </a:solidFill>
              </a:defRPr>
            </a:pPr>
            <a:r>
              <a:t>👤 Department Champions (5-10 people (10% time))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Advocate within dept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Gather feedback</a:t>
            </a:r>
          </a:p>
          <a:p>
            <a:pPr>
              <a:defRPr sz="900" b="0">
                <a:solidFill>
                  <a:srgbClr val="333333"/>
                </a:solidFill>
              </a:defRPr>
            </a:pPr>
            <a:r>
              <a:t>• Drive adoption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667EEA"/>
                </a:solidFill>
              </a:defRPr>
            </a:pPr>
            <a:r>
              <a:t>🎓 Training &amp; Enablement Program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645920"/>
            <a:ext cx="7315200" cy="128016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Tier 1: AI Fundamentals (All Employees)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What is AI/LLMs?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Prompt engineering basics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Tool safety &amp; ethics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Hands-on workshops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Duration: 4 hours | Format: In-person + async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3108960"/>
            <a:ext cx="7315200" cy="1280160"/>
          </a:xfrm>
          <a:prstGeom prst="round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Tier 2: Power User Training (20% of org)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Advanced prompting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Custom GPTs/agents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Workflow integration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Best practices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Duration: 2 days | Format: Cohort-based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14400" y="4572000"/>
            <a:ext cx="7315200" cy="1280160"/>
          </a:xfrm>
          <a:prstGeom prst="roundRect">
            <a:avLst/>
          </a:prstGeom>
          <a:solidFill>
            <a:srgbClr val="43E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300" b="1">
                <a:solidFill>
                  <a:srgbClr val="FFFFFF"/>
                </a:solidFill>
              </a:defRPr>
            </a:pPr>
            <a:r>
              <a:t>Tier 3: Technical Deep Dive (Eng/IT)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Agent architecture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API integration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Security considerations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• Building custom solutions</a:t>
            </a:r>
          </a:p>
          <a:p>
            <a:pPr>
              <a:defRPr sz="1000" b="0">
                <a:solidFill>
                  <a:srgbClr val="FFFFFF"/>
                </a:solidFill>
              </a:defRPr>
            </a:pPr>
            <a:r>
              <a:t>Duration: 1 week | Format: Hands-on labs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71600" y="5852160"/>
            <a:ext cx="6400800" cy="640080"/>
          </a:xfrm>
          <a:prstGeom prst="roundRect">
            <a:avLst/>
          </a:prstGeom>
          <a:solidFill>
            <a:srgbClr val="F8F9FA"/>
          </a:solidFill>
          <a:ln w="25400">
            <a:solidFill>
              <a:srgbClr val="667E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>
                <a:solidFill>
                  <a:srgbClr val="333333"/>
                </a:solidFill>
              </a:defRPr>
            </a:pPr>
            <a:r>
              <a:t>Ongoing: Office hours, Slack channel, monthly showcases, certification program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