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🤖 Architecting AI Agents from Scratch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A Complete Guide to Multi-Agent LLM 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/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🧠 Memory &amp; Context: Long-term Knowledge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371600" y="1645920"/>
            <a:ext cx="64008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📌 Short-term Memory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Current conversation context | Task-specific data | Temporary state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514600"/>
            <a:ext cx="64008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📌 Long-term Memory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Historical interactions | Learned patterns | User preferences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3383280"/>
            <a:ext cx="64008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📌 Semantic Memory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Domain knowledge | Facts &amp; concepts | Vector embeddings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71600" y="4251960"/>
            <a:ext cx="64008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📌 Episodic Memory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Past task executions | Success/failure cases | Performance data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71600" y="5120640"/>
            <a:ext cx="64008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📌 Shared Memory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Cross-agent knowledge | Collaboration history | Team learnings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📊 Monitoring &amp; Observability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36576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System Metrics: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Tasks/second throughput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Average task duration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Success rate (target: &gt;95%)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Error rate and types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Agent Metrics: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Individual agent performance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Load distribution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Reputation scores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Response times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Business Metrics: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Cost per task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Quality scores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User satisfaction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ROI metrics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645920"/>
            <a:ext cx="36576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Critical Alerts: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Success rate &lt;90%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Agent failure spike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System downtime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Security breach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Warning Alerts: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Success rate &lt;95%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High latency (&gt;5s)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Agent overload &gt;80%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Cost spike &gt;20%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Tools: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Prometheus + Grafana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PagerDuty/OpsGenie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Custom dashboards</a:t>
            </a:r>
          </a:p>
          <a:p>
            <a:pPr>
              <a:spcBef>
                <a:spcPts val="600"/>
              </a:spcBef>
              <a:defRPr sz="1500">
                <a:solidFill>
                  <a:srgbClr val="333333"/>
                </a:solidFill>
              </a:defRPr>
            </a:pPr>
            <a:r>
              <a:t>• Slack notifications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🔒 Security &amp; Governance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97280" y="1645920"/>
            <a:ext cx="694944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🔐 Authentication &amp; Authorization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OAuth 2.0/JWT tokens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Role-based access control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Agent-to-agent authentication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97280" y="2395728"/>
            <a:ext cx="694944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🔐 Data Protection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TLS encryption in transit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Encryption at rest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PII detection &amp; masking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97280" y="3145536"/>
            <a:ext cx="694944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🔐 Input Validation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Schema validation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SQL injection prevention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Prompt injection detection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97280" y="3895344"/>
            <a:ext cx="694944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🔐 Rate Limiting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Per-agent limits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Per-user throttling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Cost controls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97280" y="4645152"/>
            <a:ext cx="694944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🔐 Audit Logging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All actions logged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Tamper-proof storage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Compliance reports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97280" y="5394960"/>
            <a:ext cx="694944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🔐 Compliance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GDPR compliance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SOC 2 Type II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Regular security audits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🗺️ Implementation Roadmap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645920"/>
            <a:ext cx="7315200" cy="10058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Phase 1: Foundation (Weeks 1-4)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Setup infrastructure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Select LLM providers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Build core framework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Create first agent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788920"/>
            <a:ext cx="7315200" cy="100584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Phase 2: Agent Development (Weeks 5-8)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Develop specialized agents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Implement communication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Build orchestrator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Testing &amp; debugging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931920"/>
            <a:ext cx="7315200" cy="1005840"/>
          </a:xfrm>
          <a:prstGeom prst="roundRect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Phase 3: Integration (Weeks 9-12)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Memory systems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Monitoring setup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Security implementation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Load testing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5074920"/>
            <a:ext cx="7315200" cy="100584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Phase 4: Production (Weeks 13-16)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Beta deployment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User feedback loop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Performance optimization</a:t>
            </a:r>
          </a:p>
          <a:p>
            <a:pPr>
              <a:defRPr sz="1100" b="0">
                <a:solidFill>
                  <a:srgbClr val="FFFFFF"/>
                </a:solidFill>
              </a:defRPr>
            </a:pPr>
            <a:r>
              <a:t>• Full production launch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🛠️ Recommended Tech Stack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63040"/>
            <a:ext cx="1828800" cy="365760"/>
          </a:xfrm>
          <a:prstGeom prst="rect">
            <a:avLst/>
          </a:prstGeom>
          <a:solidFill>
            <a:srgbClr val="667EE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Category</a:t>
            </a:r>
          </a:p>
        </p:txBody>
      </p:sp>
      <p:sp>
        <p:nvSpPr>
          <p:cNvPr id="4" name="Rectangle 3"/>
          <p:cNvSpPr/>
          <p:nvPr/>
        </p:nvSpPr>
        <p:spPr>
          <a:xfrm>
            <a:off x="2560320" y="1463040"/>
            <a:ext cx="2286000" cy="365760"/>
          </a:xfrm>
          <a:prstGeom prst="rect">
            <a:avLst/>
          </a:prstGeom>
          <a:solidFill>
            <a:srgbClr val="667EE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Technology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4846320" y="1463040"/>
            <a:ext cx="3566160" cy="365760"/>
          </a:xfrm>
          <a:prstGeom prst="rect">
            <a:avLst/>
          </a:prstGeom>
          <a:solidFill>
            <a:srgbClr val="667EE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t>Why?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187452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Language</a:t>
            </a:r>
          </a:p>
        </p:txBody>
      </p:sp>
      <p:sp>
        <p:nvSpPr>
          <p:cNvPr id="7" name="Rectangle 6"/>
          <p:cNvSpPr/>
          <p:nvPr/>
        </p:nvSpPr>
        <p:spPr>
          <a:xfrm>
            <a:off x="2560320" y="187452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Python 3.11+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6320" y="187452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Async support, rich ecosystem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228600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Framework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60320" y="228600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FastAPI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46320" y="228600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High performance, async-first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269748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LLM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60320" y="269748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OpenAI/Anthropic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269748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Best-in-class performance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310896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Message Bus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60320" y="310896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Redis/RabbitMQ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46320" y="310896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Reliable pub/sub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" y="352044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Database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60320" y="352044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PostgreSQL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46320" y="352044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Robust, ACID compliant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393192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Vector DB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20" y="393192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Pinecone/Weaviate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46320" y="393192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Semantic search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434340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Container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60320" y="434340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Docker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46320" y="434340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Portability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1520" y="475488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Orchestration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560320" y="475488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Kubernetes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46320" y="475488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Scale &amp; resilience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516636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Monitoring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60320" y="516636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Prometheus+Grafana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46320" y="516636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Industry standard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" y="5577840"/>
            <a:ext cx="18288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Cloud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560320" y="5577840"/>
            <a:ext cx="228600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0">
                <a:solidFill>
                  <a:srgbClr val="333333"/>
                </a:solidFill>
              </a:defRPr>
            </a:pPr>
            <a:r>
              <a:t>AWS/GCP/Azure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846320" y="5577840"/>
            <a:ext cx="3566160" cy="365760"/>
          </a:xfrm>
          <a:prstGeom prst="rect">
            <a:avLst/>
          </a:prstGeom>
          <a:solidFill>
            <a:srgbClr val="F8F9FA"/>
          </a:solidFill>
          <a:ln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 b="0">
                <a:solidFill>
                  <a:srgbClr val="333333"/>
                </a:solidFill>
              </a:defRPr>
            </a:pPr>
            <a:r>
              <a:t>Managed services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💰 Cost Estimation &amp; Economics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645920"/>
            <a:ext cx="731520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t>Initial Development: $150K - $300K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4-6 months, 3-5 engineers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423160"/>
            <a:ext cx="731520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t>LLM API Costs: $5K - $50K/month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Depends on usage volume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200400"/>
            <a:ext cx="731520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t>Infrastructure: $2K - $10K/month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AWS/GCP compute &amp; storage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977639"/>
            <a:ext cx="731520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t>Monitoring Tools: $500 - $2K/month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Datadog, Sentry, etc.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4754879"/>
            <a:ext cx="731520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t>Maintenance: $10K - $30K/month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1-2 FTE engineers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5532119"/>
            <a:ext cx="731520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333333"/>
                </a:solidFill>
              </a:defRPr>
            </a:pPr>
            <a:r>
              <a:t>Total Monthly (Steady State): $17.5K - $92K/month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Scales with usage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371600" y="5943600"/>
            <a:ext cx="6400800" cy="640080"/>
          </a:xfrm>
          <a:prstGeom prst="roundRect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Expected ROI: 3-5x through automation, quality improvement, and faster time-to-market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🎯 Key Success Factors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1. Start Small, Scale Fast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   Begin with 2-3 agents, prove value, then expand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2. Measure Everything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   Track success rates, costs, latency, quality scores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3. Iterate Based on Data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   Use metrics to guide optimization and agent improvements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4. Invest in Observability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   You can't improve what you can't measure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5. Build for Failure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   Agents will fail - design for graceful degradation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6. Security from Day 1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   Don't bolt on security later - build it in from start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7. User Feedback Loop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   Continuous feedback drives continuous improvement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⚠️ Common Pitfalls to Avoid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97280" y="164592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Over-Engineering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Don't build for scale on day 1. Start simple, scale as needed.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97280" y="228600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Ignoring Costs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LLM API costs add up fast. Monitor and optimize ruthlessly.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97280" y="292608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Poor Agent Boundaries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Agents with overlapping responsibilities create conflicts.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97280" y="356616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No Fallback Strategy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Always have plan B when agents fail.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97280" y="420624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Insufficient Testing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Load test before production. Simulated traffic isn't real traffic.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97280" y="484632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Weak Monitoring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Can't debug what you can't see. Invest in observability.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97280" y="548640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Security Afterthought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Prompt injection, data leaks - security must be proactive.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97280" y="6126480"/>
            <a:ext cx="6949440" cy="54864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Ignoring Latency</a:t>
            </a:r>
          </a:p>
          <a:p>
            <a:pPr>
              <a:defRPr sz="1000" b="0">
                <a:solidFill>
                  <a:srgbClr val="333333"/>
                </a:solidFill>
              </a:defRPr>
            </a:pPr>
            <a:r>
              <a:t>Users won't wait 30s for a response. Optimize for speed.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200400"/>
            <a:ext cx="64008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spcBef>
                <a:spcPts val="1500"/>
              </a:spcBef>
              <a:defRPr sz="2000">
                <a:solidFill>
                  <a:srgbClr val="FFFFFF"/>
                </a:solidFill>
              </a:defRPr>
            </a:pPr>
            <a:r>
              <a:t>📧 Let's discuss implementation timeline</a:t>
            </a:r>
          </a:p>
          <a:p>
            <a:pPr algn="ctr">
              <a:spcBef>
                <a:spcPts val="1500"/>
              </a:spcBef>
              <a:defRPr sz="2000">
                <a:solidFill>
                  <a:srgbClr val="FFFFFF"/>
                </a:solidFill>
              </a:defRPr>
            </a:pPr>
            <a:r>
              <a:t>🗓️ Schedule architecture review session</a:t>
            </a:r>
          </a:p>
          <a:p>
            <a:pPr algn="ctr">
              <a:spcBef>
                <a:spcPts val="1500"/>
              </a:spcBef>
              <a:defRPr sz="2000">
                <a:solidFill>
                  <a:srgbClr val="FFFFFF"/>
                </a:solidFill>
              </a:defRPr>
            </a:pPr>
            <a:r>
              <a:t>💡 Identify first use cases for pilots</a:t>
            </a:r>
          </a:p>
          <a:p>
            <a:pPr algn="ctr">
              <a:spcBef>
                <a:spcPts val="1500"/>
              </a:spcBef>
              <a:defRPr sz="2000">
                <a:solidFill>
                  <a:srgbClr val="FFFFFF"/>
                </a:solidFill>
              </a:defRPr>
            </a:pPr>
            <a:r>
              <a:t>🚀 Ready to build something amazing!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667EEA"/>
                </a:solidFill>
              </a:defRPr>
            </a:pPr>
            <a:r>
              <a:t>📋 Today's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1. The Problem: Why Traditional AI Falls Short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2. Architecture Overview: The Big Picture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3. Foundation Layer: Infrastructure &amp; LLM Selection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4. Agent Design: Building Intelligent Autonomous Units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5. Communication Layer: How Agents Collaborate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6. Orchestration: Managing the Swarm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7. Memory &amp; Context: Long-term Knowledge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8. Monitoring &amp; Observability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9. Security &amp; Governance</a:t>
            </a:r>
          </a:p>
          <a:p>
            <a:pPr>
              <a:spcBef>
                <a:spcPts val="1000"/>
              </a:spcBef>
              <a:defRPr sz="1800">
                <a:solidFill>
                  <a:srgbClr val="333333"/>
                </a:solidFill>
              </a:defRPr>
            </a:pPr>
            <a:r>
              <a:t>10. Implementation Roadmap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🚧 The Problem: Single-Agent Limitations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33333"/>
                </a:solidFill>
              </a:defRPr>
            </a:pPr>
            <a:r>
              <a:t>Traditional single-agent AI systems struggle with: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743200"/>
            <a:ext cx="68580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1200"/>
              </a:spcBef>
              <a:defRPr sz="1800">
                <a:solidFill>
                  <a:srgbClr val="333333"/>
                </a:solidFill>
              </a:defRPr>
            </a:pPr>
            <a:r>
              <a:t>❌ Jack of all trades, master of none</a:t>
            </a:r>
          </a:p>
          <a:p>
            <a:pPr>
              <a:spcBef>
                <a:spcPts val="1200"/>
              </a:spcBef>
              <a:defRPr sz="1800">
                <a:solidFill>
                  <a:srgbClr val="333333"/>
                </a:solidFill>
              </a:defRPr>
            </a:pPr>
            <a:r>
              <a:t>❌ Context window limitations (can't handle complex tasks)</a:t>
            </a:r>
          </a:p>
          <a:p>
            <a:pPr>
              <a:spcBef>
                <a:spcPts val="1200"/>
              </a:spcBef>
              <a:defRPr sz="1800">
                <a:solidFill>
                  <a:srgbClr val="333333"/>
                </a:solidFill>
              </a:defRPr>
            </a:pPr>
            <a:r>
              <a:t>❌ Single point of failure (no redundancy)</a:t>
            </a:r>
          </a:p>
          <a:p>
            <a:pPr>
              <a:spcBef>
                <a:spcPts val="1200"/>
              </a:spcBef>
              <a:defRPr sz="1800">
                <a:solidFill>
                  <a:srgbClr val="333333"/>
                </a:solidFill>
              </a:defRPr>
            </a:pPr>
            <a:r>
              <a:t>❌ Sequential processing (slow execution)</a:t>
            </a:r>
          </a:p>
          <a:p>
            <a:pPr>
              <a:spcBef>
                <a:spcPts val="1200"/>
              </a:spcBef>
              <a:defRPr sz="1800">
                <a:solidFill>
                  <a:srgbClr val="333333"/>
                </a:solidFill>
              </a:defRPr>
            </a:pPr>
            <a:r>
              <a:t>❌ Difficult to scale and maintain</a:t>
            </a:r>
          </a:p>
          <a:p>
            <a:pPr>
              <a:spcBef>
                <a:spcPts val="1200"/>
              </a:spcBef>
              <a:defRPr sz="1800">
                <a:solidFill>
                  <a:srgbClr val="333333"/>
                </a:solidFill>
              </a:defRPr>
            </a:pPr>
            <a:r>
              <a:t>❌ Generic responses (no domain expertise)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💡 The Solution: Multi-Agent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1500"/>
              </a:spcBef>
              <a:defRPr sz="2000">
                <a:solidFill>
                  <a:srgbClr val="43E97B"/>
                </a:solidFill>
              </a:defRPr>
            </a:pPr>
            <a:r>
              <a:t>✅ Specialized Agents: Each excels at specific tasks</a:t>
            </a:r>
          </a:p>
          <a:p>
            <a:pPr>
              <a:spcBef>
                <a:spcPts val="1500"/>
              </a:spcBef>
              <a:defRPr sz="2000">
                <a:solidFill>
                  <a:srgbClr val="43E97B"/>
                </a:solidFill>
              </a:defRPr>
            </a:pPr>
            <a:r>
              <a:t>✅ Parallel Execution: 3-5x faster processing</a:t>
            </a:r>
          </a:p>
          <a:p>
            <a:pPr>
              <a:spcBef>
                <a:spcPts val="1500"/>
              </a:spcBef>
              <a:defRPr sz="2000">
                <a:solidFill>
                  <a:srgbClr val="43E97B"/>
                </a:solidFill>
              </a:defRPr>
            </a:pPr>
            <a:r>
              <a:t>✅ Fault Tolerant: One fails, others continue</a:t>
            </a:r>
          </a:p>
          <a:p>
            <a:pPr>
              <a:spcBef>
                <a:spcPts val="1500"/>
              </a:spcBef>
              <a:defRPr sz="2000">
                <a:solidFill>
                  <a:srgbClr val="43E97B"/>
                </a:solidFill>
              </a:defRPr>
            </a:pPr>
            <a:r>
              <a:t>✅ Scalable: Add agents as needed</a:t>
            </a:r>
          </a:p>
          <a:p>
            <a:pPr>
              <a:spcBef>
                <a:spcPts val="1500"/>
              </a:spcBef>
              <a:defRPr sz="2000">
                <a:solidFill>
                  <a:srgbClr val="43E97B"/>
                </a:solidFill>
              </a:defRPr>
            </a:pPr>
            <a:r>
              <a:t>✅ Maintainable: Update agents independently</a:t>
            </a:r>
          </a:p>
          <a:p>
            <a:pPr>
              <a:spcBef>
                <a:spcPts val="1500"/>
              </a:spcBef>
              <a:defRPr sz="2000">
                <a:solidFill>
                  <a:srgbClr val="43E97B"/>
                </a:solidFill>
              </a:defRPr>
            </a:pPr>
            <a:r>
              <a:t>✅ Expert Quality: Deep domain knowledge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4572000"/>
            <a:ext cx="6400800" cy="164592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667EEA"/>
                </a:solidFill>
              </a:defRPr>
            </a:pPr>
            <a:r>
              <a:t>Real Results:</a:t>
            </a:r>
          </a:p>
          <a:p>
            <a:pPr algn="ctr">
              <a:defRPr sz="1800" b="1">
                <a:solidFill>
                  <a:srgbClr val="667EEA"/>
                </a:solidFill>
              </a:defRPr>
            </a:pPr>
            <a:r>
              <a:t>10x Quality Improvement | 3x Speed Increase | 99.9% Uptime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🏗️ Architecture Overview: The Complete Stack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645920"/>
            <a:ext cx="7315200" cy="64008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Layer 1: Application Interface</a:t>
            </a:r>
          </a:p>
          <a:p>
            <a:pPr algn="ctr">
              <a:defRPr sz="1000" b="0">
                <a:solidFill>
                  <a:srgbClr val="FFFFFF"/>
                </a:solidFill>
              </a:defRPr>
            </a:pPr>
            <a:r>
              <a:t>FastAPI REST + WebSocket | User-facing endpoints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423160"/>
            <a:ext cx="7315200" cy="64008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Layer 2: Orchestration</a:t>
            </a:r>
          </a:p>
          <a:p>
            <a:pPr algn="ctr">
              <a:defRPr sz="1000" b="0">
                <a:solidFill>
                  <a:srgbClr val="FFFFFF"/>
                </a:solidFill>
              </a:defRPr>
            </a:pPr>
            <a:r>
              <a:t>Task Router | Load Balancer | Consensus Engine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200400"/>
            <a:ext cx="7315200" cy="64008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Layer 3: Agent Layer</a:t>
            </a:r>
          </a:p>
          <a:p>
            <a:pPr algn="ctr">
              <a:defRPr sz="1000" b="0">
                <a:solidFill>
                  <a:srgbClr val="FFFFFF"/>
                </a:solidFill>
              </a:defRPr>
            </a:pPr>
            <a:r>
              <a:t>Specialized AI Agents (Marketing, Finance, Analytics, etc.)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977639"/>
            <a:ext cx="7315200" cy="64008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Layer 4: Communication</a:t>
            </a:r>
          </a:p>
          <a:p>
            <a:pPr algn="ctr">
              <a:defRPr sz="1000" b="0">
                <a:solidFill>
                  <a:srgbClr val="FFFFFF"/>
                </a:solidFill>
              </a:defRPr>
            </a:pPr>
            <a:r>
              <a:t>Message Bus (Redis/RabbitMQ) | Pub/Sub Pattern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4754879"/>
            <a:ext cx="7315200" cy="64008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Layer 5: Memory &amp; Context</a:t>
            </a:r>
          </a:p>
          <a:p>
            <a:pPr algn="ctr">
              <a:defRPr sz="1000" b="0">
                <a:solidFill>
                  <a:srgbClr val="FFFFFF"/>
                </a:solidFill>
              </a:defRPr>
            </a:pPr>
            <a:r>
              <a:t>Vector DB | Conversation History | Agent Memories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5532119"/>
            <a:ext cx="7315200" cy="64008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Layer 6: Infrastructure</a:t>
            </a:r>
          </a:p>
          <a:p>
            <a:pPr algn="ctr">
              <a:defRPr sz="1000" b="0">
                <a:solidFill>
                  <a:srgbClr val="FFFFFF"/>
                </a:solidFill>
              </a:defRPr>
            </a:pPr>
            <a:r>
              <a:t>LLM APIs | Databases | Monitoring | Security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🔧 Foundation Layer: Infrastructure Setup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36576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667EEA"/>
                </a:solidFill>
              </a:defRPr>
            </a:pPr>
            <a:r>
              <a:t>LLM Selection Strategy</a:t>
            </a:r>
          </a:p>
          <a:p>
            <a:br/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Simple Tasks: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GPT-3.5 Turbo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Claude Haiku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Cost: $0.001/1K tokens</a:t>
            </a:r>
          </a:p>
          <a:p>
            <a:br/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Complex Tasks: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GPT-4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Claude Sonnet/Opus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Cost: $0.03/1K tokens</a:t>
            </a:r>
          </a:p>
          <a:p>
            <a:br/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Specialized: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Fine-tuned models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Domain-specific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371600"/>
            <a:ext cx="36576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667EEA"/>
                </a:solidFill>
              </a:defRPr>
            </a:pPr>
            <a:r>
              <a:t>Core Infrastructure</a:t>
            </a:r>
          </a:p>
          <a:p>
            <a:br/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Message Bus: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Redis (pub/sub)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RabbitMQ (reliability)</a:t>
            </a:r>
          </a:p>
          <a:p>
            <a:br/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Databases: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PostgreSQL (tasks)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MongoDB (flexibility)</a:t>
            </a:r>
          </a:p>
          <a:p>
            <a:br/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Vector Store: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Pinecone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Weaviate</a:t>
            </a:r>
          </a:p>
          <a:p>
            <a:br/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Monitoring: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Prometheus + Grafana</a:t>
            </a:r>
          </a:p>
          <a:p>
            <a:pPr>
              <a:spcBef>
                <a:spcPts val="500"/>
              </a:spcBef>
              <a:defRPr sz="1400">
                <a:solidFill>
                  <a:srgbClr val="333333"/>
                </a:solidFill>
              </a:defRPr>
            </a:pPr>
            <a:r>
              <a:t>• Datadog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🤖 Agent Design: Building Intelligent Units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371600" y="1645920"/>
            <a:ext cx="6400800" cy="5943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Core Capabilities: Skills &amp; Expertise | Domain Knowledge | Tool Access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377440"/>
            <a:ext cx="6400800" cy="5943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Health Monitor: CPU/Memory Usage | Error Rates | Self-healing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3108960"/>
            <a:ext cx="6400800" cy="5943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Load Tracker: Current Workload | Queue Depth | Capacity Planning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71600" y="3840480"/>
            <a:ext cx="6400800" cy="5943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Communication: Message Sending/Receiving | Event Subscriptions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71600" y="4572000"/>
            <a:ext cx="6400800" cy="5943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Memory System: Conversation History | Learned Patterns | Context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371600" y="5303520"/>
            <a:ext cx="6400800" cy="5943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Reputation Score: Success Rate | Quality Metrics | Peer Reviews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📡 Communication Layer: How Agents Talk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1. Task Broadcasting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Orchestrator announces new task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All agents receive notification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Capable agents respond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2. Direct Messaging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Agent-to-agent communication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Request/response pattern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Knowledge sharing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3. Event Streaming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Real-time status updates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Progress notifications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Error alerts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4. Consensus Building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Multi-agent voting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Weighted by reputation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• Confidence thresholds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🎯 Orchestration: Managing the Swarm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645920"/>
            <a:ext cx="7315200" cy="50292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1: Task Analysis: Analyze complexity, required skills, priority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240280"/>
            <a:ext cx="7315200" cy="50292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2: Agent Discovery: Broadcast to swarm, collect responses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2834640"/>
            <a:ext cx="7315200" cy="50292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3: Scoring &amp; Selection: Reputation + Skills + Load = Score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429000"/>
            <a:ext cx="7315200" cy="50292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4: Strategy Decision: Simple: 1 agent | Complex: Team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4023360"/>
            <a:ext cx="7315200" cy="50292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5: Task Decomposition: Break into specialized subtasks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4617720"/>
            <a:ext cx="7315200" cy="50292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6: Parallel Execution: All agents work simultaneously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5212080"/>
            <a:ext cx="7315200" cy="50292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7: Result Synthesis: Combine outputs into final result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5806440"/>
            <a:ext cx="7315200" cy="50292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Step 8: Reputation Update: Winners earn points, failures lose points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